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CDEC"/>
    <a:srgbClr val="A488F7"/>
    <a:srgbClr val="E4361A"/>
    <a:srgbClr val="F2E8DE"/>
    <a:srgbClr val="E4D2BE"/>
    <a:srgbClr val="607C0D"/>
    <a:srgbClr val="F6B5D9"/>
    <a:srgbClr val="F5013D"/>
    <a:srgbClr val="E2E254"/>
    <a:srgbClr val="AB7C6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101" y="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jpeg>
</file>

<file path=ppt/media/image5.jpeg>
</file>

<file path=ppt/media/image6.jpeg>
</file>

<file path=ppt/media/image7.jpeg>
</file>

<file path=ppt/media/media1.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5A1AB5E4-5CFA-4E03-B2FD-09B8522C6A1B}" type="datetimeFigureOut">
              <a:rPr lang="en-GB" smtClean="0"/>
              <a:t>14/02/2022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2953722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A1AB5E4-5CFA-4E03-B2FD-09B8522C6A1B}" type="datetimeFigureOut">
              <a:rPr lang="en-GB" smtClean="0"/>
              <a:t>14/02/2022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3010490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A1AB5E4-5CFA-4E03-B2FD-09B8522C6A1B}" type="datetimeFigureOut">
              <a:rPr lang="en-GB" smtClean="0"/>
              <a:t>14/02/2022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1058068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A1AB5E4-5CFA-4E03-B2FD-09B8522C6A1B}" type="datetimeFigureOut">
              <a:rPr lang="en-GB" smtClean="0"/>
              <a:t>14/02/2022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2869036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A1AB5E4-5CFA-4E03-B2FD-09B8522C6A1B}" type="datetimeFigureOut">
              <a:rPr lang="en-GB" smtClean="0"/>
              <a:t>14/02/2022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1521687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5A1AB5E4-5CFA-4E03-B2FD-09B8522C6A1B}" type="datetimeFigureOut">
              <a:rPr lang="en-GB" smtClean="0"/>
              <a:t>14/02/2022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1950522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5A1AB5E4-5CFA-4E03-B2FD-09B8522C6A1B}" type="datetimeFigureOut">
              <a:rPr lang="en-GB" smtClean="0"/>
              <a:t>14/02/2022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3485989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5A1AB5E4-5CFA-4E03-B2FD-09B8522C6A1B}" type="datetimeFigureOut">
              <a:rPr lang="en-GB" smtClean="0"/>
              <a:t>14/02/2022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1145074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1AB5E4-5CFA-4E03-B2FD-09B8522C6A1B}" type="datetimeFigureOut">
              <a:rPr lang="en-GB" smtClean="0"/>
              <a:t>14/02/2022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604011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A1AB5E4-5CFA-4E03-B2FD-09B8522C6A1B}" type="datetimeFigureOut">
              <a:rPr lang="en-GB" smtClean="0"/>
              <a:t>14/02/2022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3655107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A1AB5E4-5CFA-4E03-B2FD-09B8522C6A1B}" type="datetimeFigureOut">
              <a:rPr lang="en-GB" smtClean="0"/>
              <a:t>14/02/2022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964C1E9-A87C-46FF-BF76-F84013676F8A}" type="slidenum">
              <a:rPr lang="en-GB" smtClean="0"/>
              <a:t>‹#›</a:t>
            </a:fld>
            <a:endParaRPr lang="en-GB"/>
          </a:p>
        </p:txBody>
      </p:sp>
    </p:spTree>
    <p:extLst>
      <p:ext uri="{BB962C8B-B14F-4D97-AF65-F5344CB8AC3E}">
        <p14:creationId xmlns:p14="http://schemas.microsoft.com/office/powerpoint/2010/main" val="3016652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1AB5E4-5CFA-4E03-B2FD-09B8522C6A1B}" type="datetimeFigureOut">
              <a:rPr lang="en-GB" smtClean="0"/>
              <a:t>14/02/2022</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64C1E9-A87C-46FF-BF76-F84013676F8A}" type="slidenum">
              <a:rPr lang="en-GB" smtClean="0"/>
              <a:t>‹#›</a:t>
            </a:fld>
            <a:endParaRPr lang="en-GB"/>
          </a:p>
        </p:txBody>
      </p:sp>
    </p:spTree>
    <p:extLst>
      <p:ext uri="{BB962C8B-B14F-4D97-AF65-F5344CB8AC3E}">
        <p14:creationId xmlns:p14="http://schemas.microsoft.com/office/powerpoint/2010/main" val="32461186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25348" y="0"/>
            <a:ext cx="4541304" cy="6858000"/>
          </a:xfrm>
          <a:prstGeom prst="rect">
            <a:avLst/>
          </a:prstGeom>
          <a:effectLst>
            <a:softEdge rad="635000"/>
          </a:effectLst>
        </p:spPr>
      </p:pic>
      <p:pic>
        <p:nvPicPr>
          <p:cNvPr id="4" name="mixkit-gentle-sea-wave-120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3743" y="6140161"/>
            <a:ext cx="487363" cy="487363"/>
          </a:xfrm>
          <a:prstGeom prst="rect">
            <a:avLst/>
          </a:prstGeom>
        </p:spPr>
      </p:pic>
      <p:sp>
        <p:nvSpPr>
          <p:cNvPr id="2" name="TextBox 1"/>
          <p:cNvSpPr txBox="1"/>
          <p:nvPr/>
        </p:nvSpPr>
        <p:spPr>
          <a:xfrm>
            <a:off x="355554" y="1305341"/>
            <a:ext cx="4465493" cy="4247317"/>
          </a:xfrm>
          <a:prstGeom prst="rect">
            <a:avLst/>
          </a:prstGeom>
          <a:noFill/>
        </p:spPr>
        <p:txBody>
          <a:bodyPr wrap="square" rtlCol="0">
            <a:spAutoFit/>
          </a:bodyPr>
          <a:lstStyle/>
          <a:p>
            <a:pPr>
              <a:lnSpc>
                <a:spcPct val="200000"/>
              </a:lnSpc>
            </a:pPr>
            <a:r>
              <a:rPr lang="en-GB" cap="all" dirty="0">
                <a:solidFill>
                  <a:srgbClr val="E2E254"/>
                </a:solidFill>
              </a:rPr>
              <a:t>COMMON NAME:</a:t>
            </a:r>
            <a:r>
              <a:rPr lang="en-GB" cap="all" dirty="0">
                <a:solidFill>
                  <a:schemeClr val="bg1"/>
                </a:solidFill>
              </a:rPr>
              <a:t> </a:t>
            </a:r>
            <a:r>
              <a:rPr lang="en-GB" dirty="0" smtClean="0">
                <a:solidFill>
                  <a:schemeClr val="bg1"/>
                </a:solidFill>
              </a:rPr>
              <a:t>Seahorses</a:t>
            </a:r>
          </a:p>
          <a:p>
            <a:pPr>
              <a:lnSpc>
                <a:spcPct val="200000"/>
              </a:lnSpc>
            </a:pPr>
            <a:r>
              <a:rPr lang="en-GB" cap="all" dirty="0">
                <a:solidFill>
                  <a:srgbClr val="E2E254"/>
                </a:solidFill>
              </a:rPr>
              <a:t>SCIENTIFIC </a:t>
            </a:r>
            <a:r>
              <a:rPr lang="en-GB" cap="all" dirty="0">
                <a:solidFill>
                  <a:srgbClr val="E2E254"/>
                </a:solidFill>
              </a:rPr>
              <a:t>NAME: </a:t>
            </a:r>
            <a:r>
              <a:rPr lang="en-GB" dirty="0" smtClean="0">
                <a:solidFill>
                  <a:schemeClr val="bg1"/>
                </a:solidFill>
              </a:rPr>
              <a:t>Hippocampus</a:t>
            </a:r>
            <a:endParaRPr lang="en-GB" dirty="0">
              <a:solidFill>
                <a:schemeClr val="bg1"/>
              </a:solidFill>
            </a:endParaRPr>
          </a:p>
          <a:p>
            <a:pPr>
              <a:lnSpc>
                <a:spcPct val="200000"/>
              </a:lnSpc>
            </a:pPr>
            <a:r>
              <a:rPr lang="en-GB" cap="all" dirty="0">
                <a:solidFill>
                  <a:srgbClr val="E2E254"/>
                </a:solidFill>
              </a:rPr>
              <a:t>TYPE:</a:t>
            </a:r>
            <a:r>
              <a:rPr lang="en-GB" cap="all" dirty="0">
                <a:solidFill>
                  <a:schemeClr val="bg1"/>
                </a:solidFill>
              </a:rPr>
              <a:t> </a:t>
            </a:r>
            <a:r>
              <a:rPr lang="en-GB" dirty="0" smtClean="0">
                <a:solidFill>
                  <a:schemeClr val="bg1"/>
                </a:solidFill>
              </a:rPr>
              <a:t>Fish</a:t>
            </a:r>
            <a:endParaRPr lang="en-GB" dirty="0">
              <a:solidFill>
                <a:schemeClr val="bg1"/>
              </a:solidFill>
            </a:endParaRPr>
          </a:p>
          <a:p>
            <a:pPr>
              <a:lnSpc>
                <a:spcPct val="200000"/>
              </a:lnSpc>
            </a:pPr>
            <a:r>
              <a:rPr lang="en-GB" cap="all" dirty="0">
                <a:solidFill>
                  <a:srgbClr val="E2E254"/>
                </a:solidFill>
              </a:rPr>
              <a:t>DIET: </a:t>
            </a:r>
            <a:r>
              <a:rPr lang="en-GB" dirty="0" smtClean="0">
                <a:solidFill>
                  <a:schemeClr val="bg1"/>
                </a:solidFill>
              </a:rPr>
              <a:t> Carnivore</a:t>
            </a:r>
          </a:p>
          <a:p>
            <a:pPr>
              <a:lnSpc>
                <a:spcPct val="200000"/>
              </a:lnSpc>
            </a:pPr>
            <a:r>
              <a:rPr lang="en-GB" cap="all" dirty="0">
                <a:solidFill>
                  <a:srgbClr val="E2E254"/>
                </a:solidFill>
              </a:rPr>
              <a:t>GROUP </a:t>
            </a:r>
            <a:r>
              <a:rPr lang="en-GB" cap="all" dirty="0">
                <a:solidFill>
                  <a:srgbClr val="E2E254"/>
                </a:solidFill>
              </a:rPr>
              <a:t>NAME: </a:t>
            </a:r>
            <a:r>
              <a:rPr lang="en-GB" dirty="0" smtClean="0">
                <a:solidFill>
                  <a:schemeClr val="bg1"/>
                </a:solidFill>
              </a:rPr>
              <a:t>Herd</a:t>
            </a:r>
            <a:endParaRPr lang="en-GB" dirty="0">
              <a:solidFill>
                <a:schemeClr val="bg1"/>
              </a:solidFill>
            </a:endParaRPr>
          </a:p>
          <a:p>
            <a:pPr>
              <a:lnSpc>
                <a:spcPct val="200000"/>
              </a:lnSpc>
            </a:pPr>
            <a:r>
              <a:rPr lang="en-GB" cap="all" dirty="0">
                <a:solidFill>
                  <a:srgbClr val="E2E254"/>
                </a:solidFill>
              </a:rPr>
              <a:t>AVERAGE </a:t>
            </a:r>
            <a:r>
              <a:rPr lang="en-GB" cap="all" dirty="0">
                <a:solidFill>
                  <a:srgbClr val="E2E254"/>
                </a:solidFill>
              </a:rPr>
              <a:t>LIFE SPAN IN THE WILD:</a:t>
            </a:r>
            <a:r>
              <a:rPr lang="en-GB" cap="all" dirty="0">
                <a:solidFill>
                  <a:schemeClr val="bg1"/>
                </a:solidFill>
              </a:rPr>
              <a:t> </a:t>
            </a:r>
            <a:r>
              <a:rPr lang="en-GB" dirty="0" smtClean="0">
                <a:solidFill>
                  <a:schemeClr val="bg1"/>
                </a:solidFill>
              </a:rPr>
              <a:t>1 </a:t>
            </a:r>
            <a:r>
              <a:rPr lang="en-GB" dirty="0">
                <a:solidFill>
                  <a:schemeClr val="bg1"/>
                </a:solidFill>
              </a:rPr>
              <a:t>to 5 years</a:t>
            </a:r>
          </a:p>
          <a:p>
            <a:pPr>
              <a:lnSpc>
                <a:spcPct val="200000"/>
              </a:lnSpc>
            </a:pPr>
            <a:r>
              <a:rPr lang="en-GB" cap="all" dirty="0">
                <a:solidFill>
                  <a:srgbClr val="E2E254"/>
                </a:solidFill>
              </a:rPr>
              <a:t>SIZE</a:t>
            </a:r>
            <a:r>
              <a:rPr lang="en-GB" cap="all" dirty="0">
                <a:solidFill>
                  <a:srgbClr val="E2E254"/>
                </a:solidFill>
              </a:rPr>
              <a:t>:</a:t>
            </a:r>
            <a:r>
              <a:rPr lang="en-GB" cap="all" dirty="0">
                <a:solidFill>
                  <a:schemeClr val="bg1"/>
                </a:solidFill>
              </a:rPr>
              <a:t> </a:t>
            </a:r>
            <a:r>
              <a:rPr lang="en-GB" dirty="0" smtClean="0">
                <a:solidFill>
                  <a:schemeClr val="bg1"/>
                </a:solidFill>
              </a:rPr>
              <a:t> 0.6 </a:t>
            </a:r>
            <a:r>
              <a:rPr lang="en-GB" dirty="0">
                <a:solidFill>
                  <a:schemeClr val="bg1"/>
                </a:solidFill>
              </a:rPr>
              <a:t>to 14 inches</a:t>
            </a:r>
            <a:endParaRPr lang="en-GB" cap="all" dirty="0">
              <a:solidFill>
                <a:srgbClr val="E2E254"/>
              </a:solidFill>
            </a:endParaRPr>
          </a:p>
          <a:p>
            <a:endParaRPr lang="en-GB" dirty="0">
              <a:solidFill>
                <a:schemeClr val="bg1"/>
              </a:solidFill>
            </a:endParaRPr>
          </a:p>
        </p:txBody>
      </p:sp>
      <p:sp>
        <p:nvSpPr>
          <p:cNvPr id="5" name="TextBox 4"/>
          <p:cNvSpPr txBox="1"/>
          <p:nvPr/>
        </p:nvSpPr>
        <p:spPr>
          <a:xfrm>
            <a:off x="1111106" y="833562"/>
            <a:ext cx="1779876" cy="461665"/>
          </a:xfrm>
          <a:prstGeom prst="rect">
            <a:avLst/>
          </a:prstGeom>
          <a:noFill/>
        </p:spPr>
        <p:txBody>
          <a:bodyPr wrap="square" rtlCol="0">
            <a:spAutoFit/>
          </a:bodyPr>
          <a:lstStyle/>
          <a:p>
            <a:r>
              <a:rPr lang="en-GB" sz="2400" cap="all" dirty="0">
                <a:solidFill>
                  <a:srgbClr val="E2E254"/>
                </a:solidFill>
              </a:rPr>
              <a:t>S</a:t>
            </a:r>
            <a:r>
              <a:rPr lang="en-GB" sz="2400" cap="all" dirty="0">
                <a:solidFill>
                  <a:srgbClr val="E2E254"/>
                </a:solidFill>
              </a:rPr>
              <a:t>EAHORS</a:t>
            </a:r>
            <a:r>
              <a:rPr lang="en-GB" sz="2400" cap="all" dirty="0">
                <a:solidFill>
                  <a:srgbClr val="E2E254"/>
                </a:solidFill>
              </a:rPr>
              <a:t>ES</a:t>
            </a:r>
            <a:endParaRPr lang="en-GB" sz="2400" cap="all" dirty="0">
              <a:solidFill>
                <a:srgbClr val="E2E254"/>
              </a:solidFill>
            </a:endParaRPr>
          </a:p>
        </p:txBody>
      </p:sp>
    </p:spTree>
    <p:extLst>
      <p:ext uri="{BB962C8B-B14F-4D97-AF65-F5344CB8AC3E}">
        <p14:creationId xmlns:p14="http://schemas.microsoft.com/office/powerpoint/2010/main" val="1586860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96506" y="0"/>
            <a:ext cx="5486099" cy="6858000"/>
          </a:xfrm>
          <a:prstGeom prst="rect">
            <a:avLst/>
          </a:prstGeom>
          <a:ln>
            <a:noFill/>
          </a:ln>
          <a:effectLst>
            <a:softEdge rad="112500"/>
          </a:effectLst>
        </p:spPr>
      </p:pic>
      <p:sp>
        <p:nvSpPr>
          <p:cNvPr id="2" name="TextBox 1"/>
          <p:cNvSpPr txBox="1"/>
          <p:nvPr/>
        </p:nvSpPr>
        <p:spPr>
          <a:xfrm>
            <a:off x="157160" y="2446744"/>
            <a:ext cx="6539346" cy="1964512"/>
          </a:xfrm>
          <a:prstGeom prst="rect">
            <a:avLst/>
          </a:prstGeom>
          <a:noFill/>
        </p:spPr>
        <p:txBody>
          <a:bodyPr wrap="square" rtlCol="0">
            <a:spAutoFit/>
          </a:bodyPr>
          <a:lstStyle/>
          <a:p>
            <a:pPr>
              <a:lnSpc>
                <a:spcPct val="150000"/>
              </a:lnSpc>
            </a:pPr>
            <a:r>
              <a:rPr lang="en-GB" sz="2800" dirty="0">
                <a:solidFill>
                  <a:srgbClr val="F6B5D9"/>
                </a:solidFill>
              </a:rPr>
              <a:t>You’ll find seahorses in the world’s tropical and temperate coastal </a:t>
            </a:r>
            <a:r>
              <a:rPr lang="en-GB" sz="2800" dirty="0">
                <a:solidFill>
                  <a:srgbClr val="F6B5D9"/>
                </a:solidFill>
              </a:rPr>
              <a:t>waters</a:t>
            </a:r>
            <a:r>
              <a:rPr lang="en-GB" sz="2800" dirty="0" smtClean="0">
                <a:solidFill>
                  <a:srgbClr val="F6B5D9"/>
                </a:solidFill>
              </a:rPr>
              <a:t>, </a:t>
            </a:r>
            <a:r>
              <a:rPr lang="en-GB" sz="2800" dirty="0">
                <a:solidFill>
                  <a:srgbClr val="F6B5D9"/>
                </a:solidFill>
              </a:rPr>
              <a:t>swimming upright among seaweed and other plants.</a:t>
            </a:r>
            <a:endParaRPr lang="en-GB" sz="2800" dirty="0">
              <a:solidFill>
                <a:srgbClr val="F6B5D9"/>
              </a:solidFill>
            </a:endParaRPr>
          </a:p>
        </p:txBody>
      </p:sp>
      <p:sp>
        <p:nvSpPr>
          <p:cNvPr id="5" name="TextBox 4"/>
          <p:cNvSpPr txBox="1"/>
          <p:nvPr/>
        </p:nvSpPr>
        <p:spPr>
          <a:xfrm>
            <a:off x="1869548" y="1861969"/>
            <a:ext cx="3114571" cy="584775"/>
          </a:xfrm>
          <a:prstGeom prst="rect">
            <a:avLst/>
          </a:prstGeom>
          <a:noFill/>
        </p:spPr>
        <p:txBody>
          <a:bodyPr wrap="none" rtlCol="0">
            <a:spAutoFit/>
          </a:bodyPr>
          <a:lstStyle/>
          <a:p>
            <a:r>
              <a:rPr lang="en-GB" sz="3200" dirty="0">
                <a:solidFill>
                  <a:srgbClr val="F6B5D9"/>
                </a:solidFill>
              </a:rPr>
              <a:t>WHERE TO </a:t>
            </a:r>
            <a:r>
              <a:rPr lang="en-GB" sz="3200" dirty="0" smtClean="0">
                <a:solidFill>
                  <a:srgbClr val="F6B5D9"/>
                </a:solidFill>
              </a:rPr>
              <a:t>FIND !</a:t>
            </a:r>
            <a:endParaRPr lang="en-GB" sz="3200" dirty="0">
              <a:solidFill>
                <a:srgbClr val="F6B5D9"/>
              </a:solidFill>
            </a:endParaRPr>
          </a:p>
        </p:txBody>
      </p:sp>
    </p:spTree>
    <p:extLst>
      <p:ext uri="{BB962C8B-B14F-4D97-AF65-F5344CB8AC3E}">
        <p14:creationId xmlns:p14="http://schemas.microsoft.com/office/powerpoint/2010/main" val="20627273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8861"/>
            <a:ext cx="4542312" cy="6858000"/>
          </a:xfrm>
          <a:prstGeom prst="rect">
            <a:avLst/>
          </a:prstGeom>
          <a:ln>
            <a:noFill/>
          </a:ln>
          <a:effectLst>
            <a:softEdge rad="112500"/>
          </a:effectLst>
        </p:spPr>
      </p:pic>
      <p:sp>
        <p:nvSpPr>
          <p:cNvPr id="5" name="TextBox 4"/>
          <p:cNvSpPr txBox="1"/>
          <p:nvPr/>
        </p:nvSpPr>
        <p:spPr>
          <a:xfrm>
            <a:off x="5318167" y="2881497"/>
            <a:ext cx="6873833" cy="954107"/>
          </a:xfrm>
          <a:prstGeom prst="rect">
            <a:avLst/>
          </a:prstGeom>
          <a:noFill/>
        </p:spPr>
        <p:txBody>
          <a:bodyPr wrap="square" rtlCol="0">
            <a:spAutoFit/>
          </a:bodyPr>
          <a:lstStyle/>
          <a:p>
            <a:r>
              <a:rPr lang="en-GB" sz="2800" dirty="0">
                <a:solidFill>
                  <a:srgbClr val="F2E8DE"/>
                </a:solidFill>
              </a:rPr>
              <a:t>Seahorses use their dorsal fins to propel slowly forward.</a:t>
            </a:r>
            <a:endParaRPr lang="en-GB" sz="2800" dirty="0">
              <a:solidFill>
                <a:srgbClr val="F2E8DE"/>
              </a:solidFill>
            </a:endParaRPr>
          </a:p>
        </p:txBody>
      </p:sp>
      <p:sp>
        <p:nvSpPr>
          <p:cNvPr id="6" name="TextBox 5"/>
          <p:cNvSpPr txBox="1"/>
          <p:nvPr/>
        </p:nvSpPr>
        <p:spPr>
          <a:xfrm>
            <a:off x="6446983" y="2296722"/>
            <a:ext cx="3694545" cy="584775"/>
          </a:xfrm>
          <a:prstGeom prst="rect">
            <a:avLst/>
          </a:prstGeom>
          <a:noFill/>
        </p:spPr>
        <p:txBody>
          <a:bodyPr wrap="square" rtlCol="0">
            <a:spAutoFit/>
          </a:bodyPr>
          <a:lstStyle/>
          <a:p>
            <a:r>
              <a:rPr lang="en-GB" sz="3200" dirty="0">
                <a:solidFill>
                  <a:srgbClr val="F2E8DE"/>
                </a:solidFill>
              </a:rPr>
              <a:t>HOW</a:t>
            </a:r>
            <a:r>
              <a:rPr lang="en-GB" sz="2800" dirty="0">
                <a:solidFill>
                  <a:srgbClr val="F2E8DE"/>
                </a:solidFill>
              </a:rPr>
              <a:t> DO THEY </a:t>
            </a:r>
            <a:r>
              <a:rPr lang="en-GB" sz="2800" dirty="0" smtClean="0">
                <a:solidFill>
                  <a:srgbClr val="F2E8DE"/>
                </a:solidFill>
              </a:rPr>
              <a:t>MOVE !</a:t>
            </a:r>
            <a:endParaRPr lang="en-GB" sz="2800" dirty="0">
              <a:solidFill>
                <a:srgbClr val="F2E8DE"/>
              </a:solidFill>
            </a:endParaRPr>
          </a:p>
        </p:txBody>
      </p:sp>
    </p:spTree>
    <p:extLst>
      <p:ext uri="{BB962C8B-B14F-4D97-AF65-F5344CB8AC3E}">
        <p14:creationId xmlns:p14="http://schemas.microsoft.com/office/powerpoint/2010/main" val="30342511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95651" y="18472"/>
            <a:ext cx="4574300" cy="6858000"/>
          </a:xfrm>
          <a:prstGeom prst="rect">
            <a:avLst/>
          </a:prstGeom>
          <a:ln>
            <a:noFill/>
          </a:ln>
          <a:effectLst>
            <a:softEdge rad="112500"/>
          </a:effectLst>
        </p:spPr>
      </p:pic>
      <p:sp>
        <p:nvSpPr>
          <p:cNvPr id="3" name="TextBox 2"/>
          <p:cNvSpPr txBox="1"/>
          <p:nvPr/>
        </p:nvSpPr>
        <p:spPr>
          <a:xfrm>
            <a:off x="895927" y="2586183"/>
            <a:ext cx="5588001" cy="2677656"/>
          </a:xfrm>
          <a:prstGeom prst="rect">
            <a:avLst/>
          </a:prstGeom>
          <a:noFill/>
        </p:spPr>
        <p:txBody>
          <a:bodyPr wrap="square" rtlCol="0">
            <a:spAutoFit/>
          </a:bodyPr>
          <a:lstStyle/>
          <a:p>
            <a:r>
              <a:rPr lang="en-GB" sz="2800" dirty="0">
                <a:solidFill>
                  <a:srgbClr val="E4361A"/>
                </a:solidFill>
              </a:rPr>
              <a:t>The male seahorse carries the eggs in his pouch for 2 to 3 weeks before giving birth</a:t>
            </a:r>
            <a:r>
              <a:rPr lang="en-GB" sz="2800" dirty="0" smtClean="0">
                <a:solidFill>
                  <a:srgbClr val="E4361A"/>
                </a:solidFill>
              </a:rPr>
              <a:t>.</a:t>
            </a:r>
          </a:p>
          <a:p>
            <a:r>
              <a:rPr lang="en-GB" sz="2800" dirty="0">
                <a:solidFill>
                  <a:srgbClr val="E4361A"/>
                </a:solidFill>
              </a:rPr>
              <a:t>They can have as many as 2,000 babies at a </a:t>
            </a:r>
            <a:r>
              <a:rPr lang="en-GB" sz="2800" dirty="0" smtClean="0">
                <a:solidFill>
                  <a:srgbClr val="E4361A"/>
                </a:solidFill>
              </a:rPr>
              <a:t>time.</a:t>
            </a:r>
            <a:endParaRPr lang="en-GB" sz="2800" dirty="0">
              <a:solidFill>
                <a:srgbClr val="E4361A"/>
              </a:solidFill>
            </a:endParaRPr>
          </a:p>
          <a:p>
            <a:endParaRPr lang="en-GB" sz="2800" dirty="0">
              <a:solidFill>
                <a:srgbClr val="E4361A"/>
              </a:solidFill>
            </a:endParaRPr>
          </a:p>
        </p:txBody>
      </p:sp>
      <p:sp>
        <p:nvSpPr>
          <p:cNvPr id="5" name="TextBox 4"/>
          <p:cNvSpPr txBox="1"/>
          <p:nvPr/>
        </p:nvSpPr>
        <p:spPr>
          <a:xfrm>
            <a:off x="2336802" y="2001408"/>
            <a:ext cx="2221168" cy="584775"/>
          </a:xfrm>
          <a:prstGeom prst="rect">
            <a:avLst/>
          </a:prstGeom>
          <a:noFill/>
        </p:spPr>
        <p:txBody>
          <a:bodyPr wrap="square" rtlCol="0">
            <a:spAutoFit/>
          </a:bodyPr>
          <a:lstStyle/>
          <a:p>
            <a:pPr algn="ctr"/>
            <a:r>
              <a:rPr lang="en-GB" sz="3200" dirty="0">
                <a:solidFill>
                  <a:srgbClr val="E4361A"/>
                </a:solidFill>
              </a:rPr>
              <a:t>BREEDING</a:t>
            </a:r>
            <a:endParaRPr lang="en-GB" sz="2800" dirty="0">
              <a:solidFill>
                <a:srgbClr val="E4361A"/>
              </a:solidFill>
            </a:endParaRPr>
          </a:p>
        </p:txBody>
      </p:sp>
    </p:spTree>
    <p:extLst>
      <p:ext uri="{BB962C8B-B14F-4D97-AF65-F5344CB8AC3E}">
        <p14:creationId xmlns:p14="http://schemas.microsoft.com/office/powerpoint/2010/main" val="24398299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466" y="1"/>
            <a:ext cx="4572000" cy="6858000"/>
          </a:xfrm>
          <a:prstGeom prst="rect">
            <a:avLst/>
          </a:prstGeom>
        </p:spPr>
      </p:pic>
      <p:sp>
        <p:nvSpPr>
          <p:cNvPr id="2" name="TextBox 1"/>
          <p:cNvSpPr txBox="1"/>
          <p:nvPr/>
        </p:nvSpPr>
        <p:spPr>
          <a:xfrm>
            <a:off x="3762341" y="2548815"/>
            <a:ext cx="8208003" cy="2092881"/>
          </a:xfrm>
          <a:prstGeom prst="rect">
            <a:avLst/>
          </a:prstGeom>
          <a:noFill/>
        </p:spPr>
        <p:txBody>
          <a:bodyPr wrap="square" rtlCol="0">
            <a:spAutoFit/>
          </a:bodyPr>
          <a:lstStyle/>
          <a:p>
            <a:r>
              <a:rPr lang="en-GB" sz="2800" dirty="0">
                <a:solidFill>
                  <a:srgbClr val="A488F7"/>
                </a:solidFill>
              </a:rPr>
              <a:t>They used their tails to call each other, Unlike kangaroos, baby seahorses do not return to the pouch. They must find food and hide from predators as soon as they’re born.</a:t>
            </a:r>
          </a:p>
          <a:p>
            <a:endParaRPr lang="en-GB" dirty="0">
              <a:solidFill>
                <a:srgbClr val="A488F7"/>
              </a:solidFill>
            </a:endParaRPr>
          </a:p>
        </p:txBody>
      </p:sp>
      <p:sp>
        <p:nvSpPr>
          <p:cNvPr id="5" name="TextBox 4"/>
          <p:cNvSpPr txBox="1"/>
          <p:nvPr/>
        </p:nvSpPr>
        <p:spPr>
          <a:xfrm>
            <a:off x="5183178" y="1797785"/>
            <a:ext cx="5218546" cy="584775"/>
          </a:xfrm>
          <a:prstGeom prst="rect">
            <a:avLst/>
          </a:prstGeom>
          <a:noFill/>
        </p:spPr>
        <p:txBody>
          <a:bodyPr wrap="square" rtlCol="0">
            <a:spAutoFit/>
          </a:bodyPr>
          <a:lstStyle/>
          <a:p>
            <a:r>
              <a:rPr lang="en-GB" sz="3200" dirty="0" smtClean="0">
                <a:solidFill>
                  <a:srgbClr val="A488F7"/>
                </a:solidFill>
              </a:rPr>
              <a:t>Communicating </a:t>
            </a:r>
            <a:r>
              <a:rPr lang="en-GB" sz="3200" dirty="0">
                <a:solidFill>
                  <a:srgbClr val="A488F7"/>
                </a:solidFill>
              </a:rPr>
              <a:t>and </a:t>
            </a:r>
            <a:r>
              <a:rPr lang="en-GB" sz="3200" dirty="0" smtClean="0">
                <a:solidFill>
                  <a:srgbClr val="A488F7"/>
                </a:solidFill>
              </a:rPr>
              <a:t>surviving </a:t>
            </a:r>
            <a:endParaRPr lang="en-GB" sz="3200" dirty="0">
              <a:solidFill>
                <a:srgbClr val="A488F7"/>
              </a:solidFill>
            </a:endParaRPr>
          </a:p>
        </p:txBody>
      </p:sp>
    </p:spTree>
    <p:extLst>
      <p:ext uri="{BB962C8B-B14F-4D97-AF65-F5344CB8AC3E}">
        <p14:creationId xmlns:p14="http://schemas.microsoft.com/office/powerpoint/2010/main" val="10935905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9071" y="0"/>
            <a:ext cx="4562929" cy="6858000"/>
          </a:xfrm>
          <a:prstGeom prst="rect">
            <a:avLst/>
          </a:prstGeom>
          <a:ln>
            <a:noFill/>
          </a:ln>
          <a:effectLst>
            <a:softEdge rad="112500"/>
          </a:effectLst>
        </p:spPr>
      </p:pic>
      <p:sp>
        <p:nvSpPr>
          <p:cNvPr id="3" name="TextBox 2"/>
          <p:cNvSpPr txBox="1"/>
          <p:nvPr/>
        </p:nvSpPr>
        <p:spPr>
          <a:xfrm>
            <a:off x="785092" y="2856544"/>
            <a:ext cx="6332314" cy="2092881"/>
          </a:xfrm>
          <a:prstGeom prst="rect">
            <a:avLst/>
          </a:prstGeom>
          <a:noFill/>
        </p:spPr>
        <p:txBody>
          <a:bodyPr wrap="square" rtlCol="0">
            <a:spAutoFit/>
          </a:bodyPr>
          <a:lstStyle/>
          <a:p>
            <a:r>
              <a:rPr lang="en-GB" sz="2800" dirty="0">
                <a:solidFill>
                  <a:srgbClr val="CECDEC"/>
                </a:solidFill>
              </a:rPr>
              <a:t>There are 47 species of seahorses, but sadly seahorses going to extinct, Because of the Climate change and the human mistakes such as pollutions.</a:t>
            </a:r>
          </a:p>
          <a:p>
            <a:endParaRPr lang="en-GB" dirty="0">
              <a:solidFill>
                <a:srgbClr val="CECDEC"/>
              </a:solidFill>
            </a:endParaRPr>
          </a:p>
        </p:txBody>
      </p:sp>
      <p:sp>
        <p:nvSpPr>
          <p:cNvPr id="4" name="TextBox 3"/>
          <p:cNvSpPr txBox="1"/>
          <p:nvPr/>
        </p:nvSpPr>
        <p:spPr>
          <a:xfrm>
            <a:off x="2613892" y="2271769"/>
            <a:ext cx="1851404" cy="584775"/>
          </a:xfrm>
          <a:prstGeom prst="rect">
            <a:avLst/>
          </a:prstGeom>
          <a:noFill/>
        </p:spPr>
        <p:txBody>
          <a:bodyPr wrap="none" rtlCol="0">
            <a:spAutoFit/>
          </a:bodyPr>
          <a:lstStyle/>
          <a:p>
            <a:r>
              <a:rPr lang="en-GB" sz="3200" dirty="0">
                <a:solidFill>
                  <a:srgbClr val="CECDEC"/>
                </a:solidFill>
              </a:rPr>
              <a:t>E</a:t>
            </a:r>
            <a:r>
              <a:rPr lang="en-GB" sz="3200" dirty="0" smtClean="0">
                <a:solidFill>
                  <a:srgbClr val="CECDEC"/>
                </a:solidFill>
              </a:rPr>
              <a:t>xtinction</a:t>
            </a:r>
            <a:endParaRPr lang="en-GB" sz="2800" dirty="0">
              <a:solidFill>
                <a:srgbClr val="CECDEC"/>
              </a:solidFill>
            </a:endParaRPr>
          </a:p>
        </p:txBody>
      </p:sp>
    </p:spTree>
    <p:extLst>
      <p:ext uri="{BB962C8B-B14F-4D97-AF65-F5344CB8AC3E}">
        <p14:creationId xmlns:p14="http://schemas.microsoft.com/office/powerpoint/2010/main" val="33765703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2247088" y="1974714"/>
            <a:ext cx="8093413" cy="2637966"/>
          </a:xfrm>
          <a:prstGeom prst="rect">
            <a:avLst/>
          </a:prstGeom>
          <a:noFill/>
        </p:spPr>
        <p:txBody>
          <a:bodyPr wrap="square" rtlCol="0">
            <a:spAutoFit/>
          </a:bodyPr>
          <a:lstStyle/>
          <a:p>
            <a:pPr algn="ctr">
              <a:lnSpc>
                <a:spcPct val="250000"/>
              </a:lnSpc>
            </a:pPr>
            <a:r>
              <a:rPr lang="en-GB" sz="3600" dirty="0" smtClean="0">
                <a:solidFill>
                  <a:schemeClr val="bg1"/>
                </a:solidFill>
              </a:rPr>
              <a:t>Please Help To Save Seahorses </a:t>
            </a:r>
          </a:p>
          <a:p>
            <a:pPr algn="ctr">
              <a:lnSpc>
                <a:spcPct val="250000"/>
              </a:lnSpc>
            </a:pPr>
            <a:r>
              <a:rPr lang="en-GB" sz="3600" dirty="0" smtClean="0">
                <a:solidFill>
                  <a:schemeClr val="bg1"/>
                </a:solidFill>
              </a:rPr>
              <a:t>(The End)</a:t>
            </a:r>
            <a:endParaRPr lang="en-GB" sz="3600" dirty="0">
              <a:solidFill>
                <a:schemeClr val="bg1"/>
              </a:solidFill>
            </a:endParaRPr>
          </a:p>
        </p:txBody>
      </p:sp>
    </p:spTree>
    <p:extLst>
      <p:ext uri="{BB962C8B-B14F-4D97-AF65-F5344CB8AC3E}">
        <p14:creationId xmlns:p14="http://schemas.microsoft.com/office/powerpoint/2010/main" val="9882429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TotalTime>
  <Words>114</Words>
  <Application>Microsoft Office PowerPoint</Application>
  <PresentationFormat>Widescreen</PresentationFormat>
  <Paragraphs>21</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EPA</dc:creator>
  <cp:lastModifiedBy>EPA</cp:lastModifiedBy>
  <cp:revision>12</cp:revision>
  <dcterms:created xsi:type="dcterms:W3CDTF">2022-02-14T17:20:49Z</dcterms:created>
  <dcterms:modified xsi:type="dcterms:W3CDTF">2022-02-14T19:34:11Z</dcterms:modified>
</cp:coreProperties>
</file>

<file path=docProps/thumbnail.jpeg>
</file>